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62" r:id="rId5"/>
    <p:sldId id="263" r:id="rId6"/>
    <p:sldId id="271" r:id="rId7"/>
    <p:sldId id="264" r:id="rId8"/>
    <p:sldId id="265" r:id="rId9"/>
    <p:sldId id="266" r:id="rId10"/>
    <p:sldId id="267" r:id="rId11"/>
    <p:sldId id="270" r:id="rId12"/>
    <p:sldId id="277" r:id="rId13"/>
    <p:sldId id="272" r:id="rId14"/>
    <p:sldId id="273" r:id="rId15"/>
    <p:sldId id="275" r:id="rId16"/>
    <p:sldId id="274" r:id="rId17"/>
    <p:sldId id="276" r:id="rId18"/>
    <p:sldId id="258" r:id="rId19"/>
    <p:sldId id="259" r:id="rId20"/>
    <p:sldId id="261" r:id="rId21"/>
    <p:sldId id="260" r:id="rId22"/>
    <p:sldId id="280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23C1-2939-4613-85E7-6EB6A1B1A32C}" type="datetimeFigureOut">
              <a:rPr lang="en-US" smtClean="0"/>
              <a:pPr/>
              <a:t>11/2/2011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C498-3B02-4235-B93E-0199A7426F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083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23C1-2939-4613-85E7-6EB6A1B1A32C}" type="datetimeFigureOut">
              <a:rPr lang="en-US" smtClean="0"/>
              <a:pPr/>
              <a:t>11/2/2011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C498-3B02-4235-B93E-0199A7426F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423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23C1-2939-4613-85E7-6EB6A1B1A32C}" type="datetimeFigureOut">
              <a:rPr lang="en-US" smtClean="0"/>
              <a:pPr/>
              <a:t>11/2/2011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C498-3B02-4235-B93E-0199A7426F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54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23C1-2939-4613-85E7-6EB6A1B1A32C}" type="datetimeFigureOut">
              <a:rPr lang="en-US" smtClean="0"/>
              <a:pPr/>
              <a:t>11/2/2011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C498-3B02-4235-B93E-0199A7426F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892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23C1-2939-4613-85E7-6EB6A1B1A32C}" type="datetimeFigureOut">
              <a:rPr lang="en-US" smtClean="0"/>
              <a:pPr/>
              <a:t>11/2/2011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C498-3B02-4235-B93E-0199A7426F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300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23C1-2939-4613-85E7-6EB6A1B1A32C}" type="datetimeFigureOut">
              <a:rPr lang="en-US" smtClean="0"/>
              <a:pPr/>
              <a:t>11/2/2011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C498-3B02-4235-B93E-0199A7426F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29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23C1-2939-4613-85E7-6EB6A1B1A32C}" type="datetimeFigureOut">
              <a:rPr lang="en-US" smtClean="0"/>
              <a:pPr/>
              <a:t>11/2/2011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C498-3B02-4235-B93E-0199A7426F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43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23C1-2939-4613-85E7-6EB6A1B1A32C}" type="datetimeFigureOut">
              <a:rPr lang="en-US" smtClean="0"/>
              <a:pPr/>
              <a:t>11/2/2011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C498-3B02-4235-B93E-0199A7426F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354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23C1-2939-4613-85E7-6EB6A1B1A32C}" type="datetimeFigureOut">
              <a:rPr lang="en-US" smtClean="0"/>
              <a:pPr/>
              <a:t>11/2/2011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C498-3B02-4235-B93E-0199A7426F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11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23C1-2939-4613-85E7-6EB6A1B1A32C}" type="datetimeFigureOut">
              <a:rPr lang="en-US" smtClean="0"/>
              <a:pPr/>
              <a:t>11/2/2011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C498-3B02-4235-B93E-0199A7426F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845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C23C1-2939-4613-85E7-6EB6A1B1A32C}" type="datetimeFigureOut">
              <a:rPr lang="en-US" smtClean="0"/>
              <a:pPr/>
              <a:t>11/2/2011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C498-3B02-4235-B93E-0199A7426F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08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C23C1-2939-4613-85E7-6EB6A1B1A32C}" type="datetimeFigureOut">
              <a:rPr lang="en-US" smtClean="0"/>
              <a:pPr/>
              <a:t>11/2/2011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CC498-3B02-4235-B93E-0199A7426F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173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nlearn.com/" TargetMode="External"/><Relationship Id="rId2" Type="http://schemas.openxmlformats.org/officeDocument/2006/relationships/hyperlink" Target="http://www.hmhinnovation.com/index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ynamicgeometry.com/" TargetMode="External"/><Relationship Id="rId4" Type="http://schemas.openxmlformats.org/officeDocument/2006/relationships/hyperlink" Target="http://www.apexlearning.com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http://www.google.com/url?sa=t&amp;rct=j&amp;q=&amp;esrc=s&amp;source=web&amp;cd=2&amp;sqi=2&amp;ved=0CG0QFjAB&amp;url=http://nces.ed.gov/pubs2004/2004011.pdf&amp;ei=0o2xTtPSLOmYiQLirb35Dw&amp;usg=AFQjCNEQ64UVlj-XraL3Q1YhP6P070AbuA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platohistory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youtube.com/watch?v=xMzojQFyMo0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smtClean="0"/>
              <a:t>Computers and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EDC&amp;I 510</a:t>
            </a:r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60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The LOGO Debate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Transfer happens, but not automatically </a:t>
            </a:r>
          </a:p>
          <a:p>
            <a:r>
              <a:rPr lang="en-US" dirty="0" smtClean="0"/>
              <a:t>Structure (“scaffolding”) is key and varies by domain, problem type</a:t>
            </a:r>
          </a:p>
          <a:p>
            <a:r>
              <a:rPr lang="en-US" dirty="0" smtClean="0"/>
              <a:t>Complexity of learning and of school settings make it problematic for a single vision to take hold and guide further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72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The Broader Surround (early 1990s)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development:</a:t>
            </a:r>
          </a:p>
          <a:p>
            <a:pPr lvl="1"/>
            <a:r>
              <a:rPr lang="en-US" dirty="0" smtClean="0"/>
              <a:t>Slow; initial assumption: “Teachers will write their own software!”  (Not).</a:t>
            </a:r>
          </a:p>
          <a:p>
            <a:pPr lvl="1"/>
            <a:r>
              <a:rPr lang="en-US" dirty="0" smtClean="0"/>
              <a:t>A few good, experimental companies and consortia created interesting products</a:t>
            </a:r>
          </a:p>
          <a:p>
            <a:pPr lvl="2"/>
            <a:r>
              <a:rPr lang="en-US" dirty="0" smtClean="0"/>
              <a:t>Oregon Trail (MECC - Minnesota Educational Computing Consortium)</a:t>
            </a:r>
          </a:p>
          <a:p>
            <a:pPr lvl="2"/>
            <a:r>
              <a:rPr lang="en-US" dirty="0" smtClean="0"/>
              <a:t>Rocky’s Boots (The Learning Company)</a:t>
            </a:r>
          </a:p>
          <a:p>
            <a:pPr lvl="2"/>
            <a:r>
              <a:rPr lang="en-US" dirty="0" smtClean="0"/>
              <a:t>Where in the World Is Carmen Sandiego? (Brøderbund Software)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77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Software Firms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Riverdeep/</a:t>
            </a:r>
            <a:r>
              <a:rPr lang="en-US" dirty="0" smtClean="0">
                <a:hlinkClick r:id="rId2"/>
              </a:rPr>
              <a:t>Houghton Mifflin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Renaissance Learning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Apex Learning</a:t>
            </a:r>
            <a:r>
              <a:rPr lang="en-US" dirty="0" smtClean="0"/>
              <a:t> (Seattle-based)</a:t>
            </a:r>
          </a:p>
          <a:p>
            <a:r>
              <a:rPr lang="en-US" dirty="0" smtClean="0"/>
              <a:t>Facet Innovations/Diagnoser Project (Seattle-based)</a:t>
            </a:r>
          </a:p>
          <a:p>
            <a:endParaRPr lang="en-US" dirty="0" smtClean="0"/>
          </a:p>
          <a:p>
            <a:r>
              <a:rPr lang="en-US" dirty="0" smtClean="0"/>
              <a:t>And software that came out of research projects – e.g.,   </a:t>
            </a:r>
            <a:r>
              <a:rPr lang="en-US" dirty="0" smtClean="0">
                <a:hlinkClick r:id="rId5"/>
              </a:rPr>
              <a:t>Geometer’s Sketchpad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Issues of Interest, 1996-2002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Concerns re “digital divide” (H.J. Becker studies)</a:t>
            </a:r>
          </a:p>
          <a:p>
            <a:r>
              <a:rPr lang="en-US" dirty="0" smtClean="0"/>
              <a:t>Lab vs. classroom placement</a:t>
            </a:r>
          </a:p>
          <a:p>
            <a:r>
              <a:rPr lang="en-US" dirty="0" smtClean="0"/>
              <a:t>Access by boys vs. girls</a:t>
            </a:r>
          </a:p>
          <a:p>
            <a:r>
              <a:rPr lang="en-US" dirty="0" smtClean="0"/>
              <a:t>Costs (implied changes in overall model of school capitalization)</a:t>
            </a:r>
          </a:p>
          <a:p>
            <a:r>
              <a:rPr lang="en-US" dirty="0" smtClean="0"/>
              <a:t>Public enthusiasm (first ed tech innovation pushed by public, not by educators)</a:t>
            </a:r>
          </a:p>
          <a:p>
            <a:r>
              <a:rPr lang="en-US" dirty="0" smtClean="0"/>
              <a:t>Al Gore invents the Internet…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390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1990s: Rapid Increase in Connectivity 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956" y="1600200"/>
            <a:ext cx="685608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804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Concerns re Digital Divide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Were real (see following)</a:t>
            </a:r>
          </a:p>
          <a:p>
            <a:r>
              <a:rPr lang="en-US" dirty="0" smtClean="0"/>
              <a:t>BUT:  Most states, plus Fed Govt, quickly recognized this and put policies in place to address</a:t>
            </a:r>
          </a:p>
          <a:p>
            <a:r>
              <a:rPr lang="en-US" dirty="0" smtClean="0"/>
              <a:t>Federal E-Rate program spurred access</a:t>
            </a:r>
          </a:p>
          <a:p>
            <a:pPr lvl="1"/>
            <a:r>
              <a:rPr lang="en-US" dirty="0" smtClean="0"/>
              <a:t>“Universal service” line on your phone, cell phone, etc., bill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769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>
            <a:hlinkClick r:id="rId2"/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2400"/>
            <a:ext cx="6978650" cy="6519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273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Kids Working with Computers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school vs. out of school uses</a:t>
            </a:r>
          </a:p>
          <a:p>
            <a:pPr lvl="1"/>
            <a:r>
              <a:rPr lang="en-US" dirty="0" smtClean="0"/>
              <a:t>Debate about internet access in schools</a:t>
            </a:r>
          </a:p>
          <a:p>
            <a:r>
              <a:rPr lang="en-US" dirty="0" smtClean="0"/>
              <a:t>Collaborative vs. individual uses; roles</a:t>
            </a:r>
          </a:p>
          <a:p>
            <a:pPr lvl="1"/>
            <a:r>
              <a:rPr lang="en-US" dirty="0"/>
              <a:t>Cf.: ““I'm the thinkist, you're the typist</a:t>
            </a:r>
            <a:r>
              <a:rPr lang="en-US" dirty="0" smtClean="0"/>
              <a:t>” (1984 article by Sheingold &amp; Hawkins)</a:t>
            </a:r>
          </a:p>
          <a:p>
            <a:r>
              <a:rPr lang="en-US" dirty="0" smtClean="0"/>
              <a:t>“Ubiquitous” computing in schools</a:t>
            </a:r>
          </a:p>
          <a:p>
            <a:pPr lvl="1"/>
            <a:r>
              <a:rPr lang="en-US" dirty="0" smtClean="0"/>
              <a:t>Laptops, netbooks, iPads, etc.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9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What Mattered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“It’s the </a:t>
            </a:r>
            <a:r>
              <a:rPr lang="en-US" i="1" dirty="0" smtClean="0"/>
              <a:t>design</a:t>
            </a:r>
            <a:r>
              <a:rPr lang="en-US" dirty="0" smtClean="0"/>
              <a:t>, stupid!”</a:t>
            </a:r>
          </a:p>
          <a:p>
            <a:r>
              <a:rPr lang="en-US" dirty="0" smtClean="0"/>
              <a:t>Early on, assuring equal access was important</a:t>
            </a:r>
          </a:p>
          <a:p>
            <a:pPr lvl="1"/>
            <a:r>
              <a:rPr lang="en-US" dirty="0" smtClean="0"/>
              <a:t>Gradual evening out of SES-group access by early 2000s (but </a:t>
            </a:r>
            <a:r>
              <a:rPr lang="en-US" i="1" dirty="0" smtClean="0"/>
              <a:t>rural </a:t>
            </a:r>
            <a:r>
              <a:rPr lang="en-US" dirty="0" smtClean="0"/>
              <a:t>access is still an issue)</a:t>
            </a:r>
          </a:p>
          <a:p>
            <a:r>
              <a:rPr lang="en-US" dirty="0" smtClean="0"/>
              <a:t>Mass application and use of computerized curricula does lead to improved scores</a:t>
            </a:r>
          </a:p>
          <a:p>
            <a:pPr lvl="1"/>
            <a:r>
              <a:rPr lang="en-US" dirty="0" smtClean="0"/>
              <a:t>But because of the design, not the technology</a:t>
            </a:r>
          </a:p>
          <a:p>
            <a:r>
              <a:rPr lang="en-US" dirty="0" smtClean="0"/>
              <a:t>Ability to repurpose materials and facilitate independent student work </a:t>
            </a:r>
          </a:p>
          <a:p>
            <a:pPr lvl="1"/>
            <a:r>
              <a:rPr lang="en-US" dirty="0" smtClean="0"/>
              <a:t>These provided clear organizational advantages</a:t>
            </a:r>
          </a:p>
        </p:txBody>
      </p:sp>
    </p:spTree>
    <p:extLst>
      <p:ext uri="{BB962C8B-B14F-4D97-AF65-F5344CB8AC3E}">
        <p14:creationId xmlns:p14="http://schemas.microsoft.com/office/powerpoint/2010/main" val="370255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What Didn’t Matter So Much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Hardware</a:t>
            </a:r>
          </a:p>
          <a:p>
            <a:pPr lvl="1"/>
            <a:r>
              <a:rPr lang="en-US" dirty="0" smtClean="0"/>
              <a:t>Machines by themselves can be used in lots of ways, only some of them beneficial</a:t>
            </a:r>
          </a:p>
          <a:p>
            <a:r>
              <a:rPr lang="en-US" dirty="0" smtClean="0"/>
              <a:t>Programming </a:t>
            </a:r>
          </a:p>
          <a:p>
            <a:pPr lvl="1"/>
            <a:r>
              <a:rPr lang="en-US" dirty="0" smtClean="0"/>
              <a:t>Skills don’t automatically transfer without lots of scaffolding</a:t>
            </a:r>
          </a:p>
          <a:p>
            <a:r>
              <a:rPr lang="en-US" dirty="0" smtClean="0"/>
              <a:t>Internet Access</a:t>
            </a:r>
          </a:p>
          <a:p>
            <a:pPr lvl="1"/>
            <a:r>
              <a:rPr lang="en-US" dirty="0" smtClean="0"/>
              <a:t>Without guidance and sophistication, quantity does not equal quality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56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Initial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earliest memories of computers used in education:  </a:t>
            </a:r>
          </a:p>
          <a:p>
            <a:pPr lvl="1"/>
            <a:r>
              <a:rPr lang="en-US" dirty="0" smtClean="0"/>
              <a:t>What were they used for?  (activities, software, etc.)</a:t>
            </a:r>
          </a:p>
          <a:p>
            <a:pPr lvl="1"/>
            <a:r>
              <a:rPr lang="en-US" dirty="0" smtClean="0"/>
              <a:t>Who used them?  (students, teacher; individuals or groups)</a:t>
            </a:r>
          </a:p>
          <a:p>
            <a:pPr lvl="1"/>
            <a:r>
              <a:rPr lang="en-US" dirty="0" smtClean="0"/>
              <a:t>How much?  </a:t>
            </a:r>
          </a:p>
          <a:p>
            <a:pPr lvl="1"/>
            <a:r>
              <a:rPr lang="en-US" dirty="0" smtClean="0"/>
              <a:t>What were the results (for you, others)?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16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Questions that Faded with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Value of one platform vs. another (Apple vs. IBM/MSFT, etc.)</a:t>
            </a:r>
          </a:p>
          <a:p>
            <a:r>
              <a:rPr lang="en-US" dirty="0" smtClean="0"/>
              <a:t>“Teacher Resistance” (vs. imagination)</a:t>
            </a:r>
          </a:p>
          <a:p>
            <a:r>
              <a:rPr lang="en-US" dirty="0" smtClean="0"/>
              <a:t>Boys vs. girls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09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What Was Left Unanswered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Internet</a:t>
            </a:r>
          </a:p>
          <a:p>
            <a:pPr lvl="1"/>
            <a:r>
              <a:rPr lang="en-US" dirty="0" smtClean="0"/>
              <a:t>We’re still trying to figure out how widely available information affects the common “canon” of cultural wisdom</a:t>
            </a:r>
          </a:p>
          <a:p>
            <a:r>
              <a:rPr lang="en-US" dirty="0" smtClean="0"/>
              <a:t>“The Way We Work Now” (21</a:t>
            </a:r>
            <a:r>
              <a:rPr lang="en-US" baseline="30000" dirty="0" smtClean="0"/>
              <a:t>st</a:t>
            </a:r>
            <a:r>
              <a:rPr lang="en-US" dirty="0" smtClean="0"/>
              <a:t> c. skills arguments)</a:t>
            </a:r>
          </a:p>
          <a:p>
            <a:pPr lvl="1"/>
            <a:r>
              <a:rPr lang="en-US" dirty="0" smtClean="0"/>
              <a:t>But is it the way we should </a:t>
            </a:r>
            <a:r>
              <a:rPr lang="en-US" i="1" dirty="0" smtClean="0"/>
              <a:t>learn </a:t>
            </a:r>
            <a:r>
              <a:rPr lang="en-US" dirty="0" smtClean="0"/>
              <a:t>now?</a:t>
            </a:r>
          </a:p>
          <a:p>
            <a:r>
              <a:rPr lang="en-US" dirty="0" smtClean="0"/>
              <a:t>Constructivism vs. instructionism</a:t>
            </a:r>
          </a:p>
          <a:p>
            <a:pPr lvl="1"/>
            <a:r>
              <a:rPr lang="en-US" dirty="0" smtClean="0"/>
              <a:t>Does the value of student activity warrant the added complexity and uncertainty?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95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mtClean="0"/>
              <a:t>Games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Projective Stance</a:t>
            </a:r>
          </a:p>
          <a:p>
            <a:pPr lvl="1"/>
            <a:r>
              <a:rPr lang="en-US" smtClean="0"/>
              <a:t>Mead’s Social Interactionism</a:t>
            </a:r>
          </a:p>
          <a:p>
            <a:pPr lvl="1"/>
            <a:r>
              <a:rPr lang="en-US" smtClean="0"/>
              <a:t>Vygotsky’s activity theory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1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Social Media: Questions for 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Are kids really fluent and smart users of interactive technology and social media? </a:t>
            </a:r>
          </a:p>
          <a:p>
            <a:pPr lvl="1"/>
            <a:r>
              <a:rPr lang="en-US" dirty="0" smtClean="0"/>
              <a:t> Where does their expertise shine and where do they need help?</a:t>
            </a:r>
          </a:p>
          <a:p>
            <a:r>
              <a:rPr lang="en-US" dirty="0" smtClean="0"/>
              <a:t>If social media bring down barriers based on social position and attributed expertise, what are implications for traditional education?</a:t>
            </a:r>
          </a:p>
          <a:p>
            <a:r>
              <a:rPr lang="en-US" dirty="0" smtClean="0"/>
              <a:t>If social media facilitate extensive peer-peer interaction, how do we “design” that to facilitate learning?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Social Media: Questions for Next Week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“New Literacies” – How important in relation to “old” literacy?  </a:t>
            </a:r>
          </a:p>
          <a:p>
            <a:r>
              <a:rPr lang="en-US" dirty="0" smtClean="0"/>
              <a:t>Types of information typically accessed, shared via social networks – Implications for education?  Learning?</a:t>
            </a:r>
          </a:p>
          <a:p>
            <a:r>
              <a:rPr lang="en-US" dirty="0" smtClean="0"/>
              <a:t>Brief /Visual Messages for Learning? </a:t>
            </a:r>
          </a:p>
          <a:p>
            <a:pPr lvl="1"/>
            <a:r>
              <a:rPr lang="en-US" dirty="0" smtClean="0"/>
              <a:t>What does it mean to use YouTube or Twitter for educational ends?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Papert vs. Pea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recall a situation where </a:t>
            </a:r>
            <a:r>
              <a:rPr lang="en-US" smtClean="0"/>
              <a:t>a </a:t>
            </a:r>
            <a:r>
              <a:rPr lang="en-US" smtClean="0"/>
              <a:t>computer-based </a:t>
            </a:r>
            <a:r>
              <a:rPr lang="en-US" dirty="0" smtClean="0"/>
              <a:t>activity (programming, debugging, spreadsheet construction, etc.,) influenced your thinking </a:t>
            </a:r>
            <a:r>
              <a:rPr lang="en-US" smtClean="0"/>
              <a:t>in </a:t>
            </a:r>
            <a:r>
              <a:rPr lang="en-US" smtClean="0"/>
              <a:t>a </a:t>
            </a:r>
            <a:r>
              <a:rPr lang="en-US" dirty="0" smtClean="0"/>
              <a:t>different domain?  What was it?  How did the connection occur to you?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30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Early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Suppes and others:  Visions of what computers could offer</a:t>
            </a:r>
          </a:p>
          <a:p>
            <a:pPr lvl="1"/>
            <a:r>
              <a:rPr lang="en-US" dirty="0" smtClean="0"/>
              <a:t>Branching programs</a:t>
            </a:r>
          </a:p>
          <a:p>
            <a:pPr lvl="1"/>
            <a:r>
              <a:rPr lang="en-US" dirty="0" smtClean="0"/>
              <a:t>Radical individualization</a:t>
            </a:r>
          </a:p>
          <a:p>
            <a:pPr lvl="1"/>
            <a:r>
              <a:rPr lang="en-US" dirty="0" smtClean="0"/>
              <a:t>Enthusiasm for artificial intelligence</a:t>
            </a:r>
          </a:p>
          <a:p>
            <a:pPr lvl="1"/>
            <a:endParaRPr lang="en-US" dirty="0"/>
          </a:p>
          <a:p>
            <a:r>
              <a:rPr lang="en-US" dirty="0" smtClean="0"/>
              <a:t>But….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647825"/>
            <a:ext cx="2478432" cy="481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666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433" y="381000"/>
            <a:ext cx="7616155" cy="571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506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PLATO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example of the transition from PI (programmed instruction) to CAI (computer-assisted instruction)</a:t>
            </a:r>
          </a:p>
          <a:p>
            <a:r>
              <a:rPr lang="en-US" dirty="0" smtClean="0"/>
              <a:t>Large system with many programs</a:t>
            </a:r>
          </a:p>
          <a:p>
            <a:r>
              <a:rPr lang="en-US" dirty="0" smtClean="0"/>
              <a:t>Many innovations</a:t>
            </a:r>
          </a:p>
          <a:p>
            <a:pPr lvl="1"/>
            <a:r>
              <a:rPr lang="en-US" dirty="0" smtClean="0"/>
              <a:t>Message boards</a:t>
            </a:r>
          </a:p>
          <a:p>
            <a:pPr lvl="1"/>
            <a:r>
              <a:rPr lang="en-US" dirty="0" smtClean="0"/>
              <a:t>Games</a:t>
            </a:r>
          </a:p>
          <a:p>
            <a:pPr lvl="1"/>
            <a:r>
              <a:rPr lang="en-US" dirty="0" smtClean="0"/>
              <a:t>“Avatar”</a:t>
            </a:r>
            <a:endParaRPr lang="en-US" dirty="0"/>
          </a:p>
        </p:txBody>
      </p:sp>
      <p:pic>
        <p:nvPicPr>
          <p:cNvPr id="614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705906"/>
            <a:ext cx="2905125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084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Until…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Advent of personal computers in late 1970s, 1980s</a:t>
            </a:r>
          </a:p>
          <a:p>
            <a:r>
              <a:rPr lang="en-US" dirty="0" smtClean="0"/>
              <a:t>Usefulness for common business tasks (writing, organizing data)</a:t>
            </a:r>
          </a:p>
          <a:p>
            <a:r>
              <a:rPr lang="en-US" dirty="0" smtClean="0"/>
              <a:t>Early ed software = fairly primitive (workbooks, etc.)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52599"/>
            <a:ext cx="2895600" cy="4136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460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Papert’s New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Not the computer as instructor, but as the object of the child’s work</a:t>
            </a:r>
          </a:p>
          <a:p>
            <a:r>
              <a:rPr lang="en-US" dirty="0" smtClean="0"/>
              <a:t>Deeply rooted in Piagetian psychology</a:t>
            </a:r>
          </a:p>
          <a:p>
            <a:r>
              <a:rPr lang="en-US" dirty="0" smtClean="0"/>
              <a:t>Originated much of the current discussion of “constructivism”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905000"/>
            <a:ext cx="3124200" cy="3740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681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LOGO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“The kid’s programming language”</a:t>
            </a:r>
          </a:p>
          <a:p>
            <a:r>
              <a:rPr lang="en-US" dirty="0" smtClean="0"/>
              <a:t>Papert’s conviction: kids would easily transfer problem solving skills from LOGO to other settings, tasks</a:t>
            </a:r>
            <a:endParaRPr lang="en-US" dirty="0"/>
          </a:p>
        </p:txBody>
      </p:sp>
      <p:pic>
        <p:nvPicPr>
          <p:cNvPr id="5122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362200"/>
            <a:ext cx="3048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069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907</Words>
  <Application>Microsoft Office PowerPoint</Application>
  <PresentationFormat>On-screen Show (4:3)</PresentationFormat>
  <Paragraphs>113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Computers and Learning</vt:lpstr>
      <vt:lpstr>Initial Questions</vt:lpstr>
      <vt:lpstr>Papert vs. Pea</vt:lpstr>
      <vt:lpstr>Early Efforts</vt:lpstr>
      <vt:lpstr>PowerPoint Presentation</vt:lpstr>
      <vt:lpstr>PLATO</vt:lpstr>
      <vt:lpstr>Until…</vt:lpstr>
      <vt:lpstr>Papert’s New Vision</vt:lpstr>
      <vt:lpstr>LOGO</vt:lpstr>
      <vt:lpstr>The LOGO Debate</vt:lpstr>
      <vt:lpstr>The Broader Surround (early 1990s)</vt:lpstr>
      <vt:lpstr>Software Firms </vt:lpstr>
      <vt:lpstr>Issues of Interest, 1996-2002</vt:lpstr>
      <vt:lpstr>1990s: Rapid Increase in Connectivity </vt:lpstr>
      <vt:lpstr>Initial Concerns re Digital Divide</vt:lpstr>
      <vt:lpstr>PowerPoint Presentation</vt:lpstr>
      <vt:lpstr>Kids Working with Computers</vt:lpstr>
      <vt:lpstr>What Mattered</vt:lpstr>
      <vt:lpstr>What Didn’t Matter So Much</vt:lpstr>
      <vt:lpstr>Questions that Faded with Time</vt:lpstr>
      <vt:lpstr>What Was Left Unanswered</vt:lpstr>
      <vt:lpstr>Games</vt:lpstr>
      <vt:lpstr>Social Media: Questions for Next Week</vt:lpstr>
      <vt:lpstr>Social Media: Questions for Next Week 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Computers and Learning What Did We Lrearn?</dc:title>
  <dc:creator>S Kerr</dc:creator>
  <cp:lastModifiedBy>S Kerr</cp:lastModifiedBy>
  <cp:revision>25</cp:revision>
  <dcterms:created xsi:type="dcterms:W3CDTF">2010-11-10T19:16:05Z</dcterms:created>
  <dcterms:modified xsi:type="dcterms:W3CDTF">2011-11-03T01:49:59Z</dcterms:modified>
</cp:coreProperties>
</file>